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Nunito Semi Bold"/>
      <p:regular r:id="rId14"/>
    </p:embeddedFon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PT Sans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7015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Reinventing Innovation: The Patent (Amendment) Act, 2002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411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Major Changes in Indian Patent Law — Balancing Innovation with Public Interest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6764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 Sanjay k 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002" y="615315"/>
            <a:ext cx="7579995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Foundation: Why Changes Was Necessary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82002" y="2488287"/>
            <a:ext cx="351746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was the Amendment Needed?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82002" y="3368873"/>
            <a:ext cx="351746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Original Patents Act was started in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1970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002" y="4162068"/>
            <a:ext cx="3517463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India became a member of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WTO (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World Trade Organization) and signed the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TRIPS Agreement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1995.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2002" y="5670352"/>
            <a:ext cx="351746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Needed to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laws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meet international standards.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2002" y="6463546"/>
            <a:ext cx="3517463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fair protection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inventors and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accessibility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the public.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2154" y="2488287"/>
            <a:ext cx="26287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Need for Change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852154" y="3040261"/>
            <a:ext cx="3517463" cy="3575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international commitment required India to modernize its patent framework to align with global standards while maintaining its commitment to public welfare. The challenge was clear: create a system that would encourage innovation and attract investment while protecting India's unique interests and traditional knowledge.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072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Amendment #1: Establishing a Uniform Patent Term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47511"/>
            <a:ext cx="6357818" cy="2803088"/>
          </a:xfrm>
          <a:prstGeom prst="roundRect">
            <a:avLst>
              <a:gd name="adj" fmla="val 1281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209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Before 2002: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3705225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Different terms for different inventions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99899" y="4171950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 years for drugs/food, 14 years for others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947511"/>
            <a:ext cx="6357818" cy="2803088"/>
          </a:xfrm>
          <a:prstGeom prst="roundRect">
            <a:avLst>
              <a:gd name="adj" fmla="val 1281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97033" y="3209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After 2002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97033" y="3705225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Uniform 20-year term for all inventions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97033" y="4171950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Counted from the filing date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97033" y="4638675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TRIPS compliance achieved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97033" y="5105400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international recognition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6019800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standardization brought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3C5B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fairness and clarity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India's patent system, making it predictable for both domestic and international innovators. The reform eliminated confusion and positioned India as a reliable destination for research and development investments.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843" y="538520"/>
            <a:ext cx="7773114" cy="115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Amendment #2: Protecting India's Biodiversity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71843" y="1768554"/>
            <a:ext cx="546592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Mandatory Disclosure of Biological Sources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171843" y="2407801"/>
            <a:ext cx="19573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171843" y="2717721"/>
            <a:ext cx="7773114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Text 4"/>
          <p:cNvSpPr/>
          <p:nvPr/>
        </p:nvSpPr>
        <p:spPr>
          <a:xfrm>
            <a:off x="6171843" y="2861310"/>
            <a:ext cx="250602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Disclosure Requirement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171843" y="3266599"/>
            <a:ext cx="7773114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Inventors must reveal the source and geographical origin of any biological material used in their invention.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71843" y="4235887"/>
            <a:ext cx="19573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1843" y="4545806"/>
            <a:ext cx="7773114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1" name="Text 8"/>
          <p:cNvSpPr/>
          <p:nvPr/>
        </p:nvSpPr>
        <p:spPr>
          <a:xfrm>
            <a:off x="6171843" y="4689396"/>
            <a:ext cx="230397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Biopiracy Prevention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171843" y="5094684"/>
            <a:ext cx="7773114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mechanism safeguards against unauthorized exploitation of India's rich biodiversity and indigenous knowledge.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171843" y="6063972"/>
            <a:ext cx="19573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71843" y="6373892"/>
            <a:ext cx="7773114" cy="2286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5" name="Text 12"/>
          <p:cNvSpPr/>
          <p:nvPr/>
        </p:nvSpPr>
        <p:spPr>
          <a:xfrm>
            <a:off x="6171843" y="6517481"/>
            <a:ext cx="351484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Traditional Knowledge Protection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171843" y="6922770"/>
            <a:ext cx="7773114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Famous cases involving neem, turmeric, and basmati rice highlighted the need for this protection.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946" y="556260"/>
            <a:ext cx="13214509" cy="118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Amendment #3 &amp; #4: </a:t>
            </a:r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Intellectual Property Appellate Board (IPAB)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07946" y="2251829"/>
            <a:ext cx="5675114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Intellectual Property Appellate Board (IPAB)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07946" y="3168015"/>
            <a:ext cx="5675114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special board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made to handle patent and trademark appeals.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7946" y="3885962"/>
            <a:ext cx="5675114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replaced the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slow civil court process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make the system faster.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7946" y="4603909"/>
            <a:ext cx="5675114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board has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technical experts and legal members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who understand both law and technology.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7946" y="5321856"/>
            <a:ext cx="567511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helps in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better and fair decisions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7946" y="5716191"/>
            <a:ext cx="567511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made the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resolution  quicker and more efficient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884075" y="2251829"/>
            <a:ext cx="4971693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Compulsory Licensing Rules</a:t>
            </a:r>
            <a:endParaRPr lang="en-US" sz="22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84075" y="2836307"/>
            <a:ext cx="505658" cy="50565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642503" y="2956322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National Emergencies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42503" y="3456027"/>
            <a:ext cx="628745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 can authorize patent use during crises to protect public welfare.</a:t>
            </a:r>
            <a:endParaRPr lang="en-US" sz="15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4075" y="4507825"/>
            <a:ext cx="505658" cy="50565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42503" y="4627840"/>
            <a:ext cx="264199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Public Health Protection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642503" y="5127546"/>
            <a:ext cx="628745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access to essential medicines during health emergencies, such as HIV treatment.</a:t>
            </a:r>
            <a:endParaRPr lang="en-US" sz="15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4075" y="6179344"/>
            <a:ext cx="505658" cy="50565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642503" y="6299359"/>
            <a:ext cx="2872502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Affordability &amp; Availability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642503" y="6799064"/>
            <a:ext cx="628745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Addresses situations where patented products are unaffordable or unavailable to the public.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756" y="687229"/>
            <a:ext cx="7639288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Impact: Changing India’s Innovation System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38756" y="2037636"/>
            <a:ext cx="3034903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238756" y="2502932"/>
            <a:ext cx="3034903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TRIPS matching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238756" y="3204686"/>
            <a:ext cx="763928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India’s patent law now follows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global rules and standards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8756" y="3623786"/>
            <a:ext cx="763928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helped India become part of the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worldwide innovation network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38756" y="4290179"/>
            <a:ext cx="6008370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Growth in Research &amp; Development (R&amp;D)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6238756" y="4991933"/>
            <a:ext cx="763928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More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companies and institutions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started investing in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research and new ideas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38756" y="5411033"/>
            <a:ext cx="763928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Both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Indian and foreign investors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showed greater interest.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38756" y="6077426"/>
            <a:ext cx="436745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Increase in Patent Applications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6238756" y="6779181"/>
            <a:ext cx="763928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Many more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people and companies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began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applying for patents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38756" y="7198281"/>
            <a:ext cx="763928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Both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Indian innovators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international innovators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contributed to this rise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86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946" y="3084909"/>
            <a:ext cx="6906220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New Era for Indian Innovation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46" y="3983236"/>
            <a:ext cx="4404836" cy="809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0233" y="4994672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Historic Milestone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910233" y="5413415"/>
            <a:ext cx="4000262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2002 Amendment marked a defining moment in India's intellectual property journey.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82" y="3983236"/>
            <a:ext cx="4404836" cy="8091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5069" y="4994672"/>
            <a:ext cx="2641283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Fairness &amp; Transparency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315069" y="5413415"/>
            <a:ext cx="4000262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Strengthened innovation rights while maintaining ethical standards and public interest.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618" y="3983236"/>
            <a:ext cx="4404836" cy="8091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905" y="4994672"/>
            <a:ext cx="251376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Empowered Ecosystem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9905" y="5413415"/>
            <a:ext cx="4000262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a robust framework supporting India's growing innovation economy.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707946" y="6814066"/>
            <a:ext cx="13214509" cy="859512"/>
          </a:xfrm>
          <a:prstGeom prst="roundRect">
            <a:avLst>
              <a:gd name="adj" fmla="val 35304"/>
            </a:avLst>
          </a:prstGeom>
          <a:solidFill>
            <a:srgbClr val="483304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33" y="7126010"/>
            <a:ext cx="252770" cy="20228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65290" y="7066836"/>
            <a:ext cx="12354877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"Innovation is the seed; protection is the soil where it grows."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2025-11-03T16:45:24Z</dcterms:created>
  <dcterms:modified xsi:type="dcterms:W3CDTF">2025-11-03T16:45:24Z</dcterms:modified>
</cp:coreProperties>
</file>